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92" r:id="rId1"/>
  </p:sldMasterIdLst>
  <p:notesMasterIdLst>
    <p:notesMasterId r:id="rId27"/>
  </p:notesMasterIdLst>
  <p:sldIdLst>
    <p:sldId id="256" r:id="rId2"/>
    <p:sldId id="261" r:id="rId3"/>
    <p:sldId id="258" r:id="rId4"/>
    <p:sldId id="288" r:id="rId5"/>
    <p:sldId id="259" r:id="rId6"/>
    <p:sldId id="282" r:id="rId7"/>
    <p:sldId id="260" r:id="rId8"/>
    <p:sldId id="294" r:id="rId9"/>
    <p:sldId id="263" r:id="rId10"/>
    <p:sldId id="283" r:id="rId11"/>
    <p:sldId id="284" r:id="rId12"/>
    <p:sldId id="285" r:id="rId13"/>
    <p:sldId id="264" r:id="rId14"/>
    <p:sldId id="269" r:id="rId15"/>
    <p:sldId id="270" r:id="rId16"/>
    <p:sldId id="286" r:id="rId17"/>
    <p:sldId id="287" r:id="rId18"/>
    <p:sldId id="271" r:id="rId19"/>
    <p:sldId id="289" r:id="rId20"/>
    <p:sldId id="290" r:id="rId21"/>
    <p:sldId id="291" r:id="rId22"/>
    <p:sldId id="292" r:id="rId23"/>
    <p:sldId id="293" r:id="rId24"/>
    <p:sldId id="268" r:id="rId25"/>
    <p:sldId id="26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7AA57-93A2-421B-939F-CDFE37CC9002}" type="datetimeFigureOut">
              <a:rPr kumimoji="1" lang="ja-JP" altLang="en-US" smtClean="0"/>
              <a:t>2021/6/23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C39A8-B8FC-450D-938A-18C33A162E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564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5488" y="2166364"/>
            <a:ext cx="11247120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7472" y="3913632"/>
            <a:ext cx="11506200" cy="4572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1F382-0325-42D9-9450-8515381A29BA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777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86646-C30B-4863-8D0F-EE2C77EFAB4D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07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2702610D-2F3D-49ED-B71D-5996FBA0033D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39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72202-DF1A-43F6-A4D9-4F46BA5A2262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015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167128"/>
            <a:ext cx="11247120" cy="173736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472" y="3913212"/>
            <a:ext cx="11503152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BC5E275-BDD4-406C-B791-D2EF7FAA0A62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77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0FBDF-B346-4724-AB96-E0EDB15DA0DF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865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02601-B912-46D9-A8E5-653D6CFDE8A3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65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EB639-F90B-486B-BE3D-9E925A9448A0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58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E3588-AFA9-45AA-B879-96B54EF54ECB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518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9142D-F140-4774-92BE-7D6BBFCCC890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744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035F4-D396-484A-98E8-3C64560C9D79}" type="datetime1">
              <a:rPr lang="en-US" altLang="ja-JP" smtClean="0"/>
              <a:t>6/23/2021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59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  <a:ea typeface="メイリオ" panose="020B0604030504040204" pitchFamily="50" charset="-128"/>
              </a:defRPr>
            </a:lvl1pPr>
          </a:lstStyle>
          <a:p>
            <a:fld id="{FC1DFCD2-ABF1-4914-ACB0-2F98F1777F5C}" type="datetime1">
              <a:rPr lang="en-US" altLang="ja-JP" smtClean="0"/>
              <a:pPr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3384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000" kern="1200" cap="all" baseline="0">
          <a:solidFill>
            <a:schemeClr val="bg2"/>
          </a:solidFill>
          <a:latin typeface="+mj-lt"/>
          <a:ea typeface="メイリオ" panose="020B0604030504040204" pitchFamily="50" charset="-128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kumimoji="1" sz="22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20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8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メイリオ" panose="020B0604030504040204" pitchFamily="50" charset="-128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5B83B4-8C30-4C69-A653-3C378034B5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676" y="2559327"/>
            <a:ext cx="7778913" cy="1739347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5400" dirty="0"/>
              <a:t>研修成果発表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B048A5E-A551-4F54-91AE-ACB0B08AD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6189" y="2559325"/>
            <a:ext cx="3579726" cy="1739347"/>
          </a:xfrm>
        </p:spPr>
        <p:txBody>
          <a:bodyPr anchor="b">
            <a:normAutofit/>
          </a:bodyPr>
          <a:lstStyle/>
          <a:p>
            <a:pPr algn="r">
              <a:spcAft>
                <a:spcPts val="600"/>
              </a:spcAft>
            </a:pPr>
            <a:r>
              <a:rPr kumimoji="1" lang="ja-JP" altLang="en-US" sz="2400" dirty="0">
                <a:solidFill>
                  <a:schemeClr val="bg1"/>
                </a:solidFill>
              </a:rPr>
              <a:t>シュークリームコロッケ</a:t>
            </a:r>
          </a:p>
        </p:txBody>
      </p:sp>
    </p:spTree>
    <p:extLst>
      <p:ext uri="{BB962C8B-B14F-4D97-AF65-F5344CB8AC3E}">
        <p14:creationId xmlns:p14="http://schemas.microsoft.com/office/powerpoint/2010/main" val="1889935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328A95-430D-470D-9995-B95DDD25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</a:rPr>
              <a:t>PR</a:t>
            </a:r>
            <a:r>
              <a:rPr kumimoji="1" lang="ja-JP" altLang="en-US" sz="3600" dirty="0">
                <a:solidFill>
                  <a:srgbClr val="FFFFFF"/>
                </a:solidFill>
              </a:rPr>
              <a:t>ポイント②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FC72B4-EFB2-4B77-9194-B9ED4333C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86000"/>
            <a:ext cx="7570420" cy="39319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200" dirty="0">
                <a:highlight>
                  <a:srgbClr val="FFFF99"/>
                </a:highlight>
              </a:rPr>
              <a:t>受講者同士のみでのコミュニケーション</a:t>
            </a:r>
            <a:endParaRPr kumimoji="1" lang="en-US" altLang="ja-JP" sz="3200" dirty="0">
              <a:highlight>
                <a:srgbClr val="FFFF99"/>
              </a:highlight>
            </a:endParaRPr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ログインの時点で講師か受講者か判別する</a:t>
            </a:r>
            <a:endParaRPr kumimoji="1" lang="en-US" altLang="ja-JP" sz="2400" dirty="0"/>
          </a:p>
          <a:p>
            <a:pPr marL="0" indent="0">
              <a:buNone/>
            </a:pPr>
            <a:r>
              <a:rPr kumimoji="1" lang="ja-JP" altLang="en-US" sz="2400" dirty="0"/>
              <a:t>講師の場合は掲示板に入れない</a:t>
            </a:r>
            <a:endParaRPr kumimoji="1"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管理者は閲覧のみ可能</a:t>
            </a:r>
            <a:endParaRPr kumimoji="1"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管理者（運営局）は受講者から不安の声があがっていないか確認できる</a:t>
            </a:r>
            <a:endParaRPr lang="en-US" altLang="ja-JP" sz="2400" dirty="0"/>
          </a:p>
          <a:p>
            <a:pPr marL="0" indent="0">
              <a:buNone/>
            </a:pPr>
            <a:endParaRPr kumimoji="1" lang="en-US" altLang="ja-JP" sz="240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3B5C862-7A82-430E-9C92-F8752B878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876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328A95-430D-470D-9995-B95DDD25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</a:rPr>
              <a:t>PR</a:t>
            </a:r>
            <a:r>
              <a:rPr kumimoji="1" lang="ja-JP" altLang="en-US" sz="3600" dirty="0">
                <a:solidFill>
                  <a:srgbClr val="FFFFFF"/>
                </a:solidFill>
              </a:rPr>
              <a:t>ポイント③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FC72B4-EFB2-4B77-9194-B9ED4333C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8" y="2286000"/>
            <a:ext cx="5833985" cy="39319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>
                <a:highlight>
                  <a:srgbClr val="FFFF99"/>
                </a:highlight>
              </a:rPr>
              <a:t>誹謗中傷等への対策</a:t>
            </a:r>
            <a:endParaRPr lang="en-US" altLang="ja-JP" sz="3200" dirty="0">
              <a:highlight>
                <a:srgbClr val="FFFF99"/>
              </a:highlight>
            </a:endParaRPr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kumimoji="1" lang="ja-JP" altLang="en-US" sz="2400" dirty="0"/>
              <a:t>１００語を自動検閲</a:t>
            </a:r>
            <a:endParaRPr kumimoji="1"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誹謗中傷にあたるワードが含んでいると投稿・返信ができない</a:t>
            </a:r>
            <a:endParaRPr kumimoji="1"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実名化機能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管理者権限で匿名を解除する過激派機能</a:t>
            </a:r>
            <a:endParaRPr kumimoji="1" lang="ja-JP" altLang="en-US" sz="240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BB9D838-B937-4BFB-BE72-F7A6C714A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H2コンソール - Google Chrome 2021-06-23 14-45-26">
            <a:hlinkClick r:id="" action="ppaction://media"/>
            <a:extLst>
              <a:ext uri="{FF2B5EF4-FFF2-40B4-BE49-F238E27FC236}">
                <a16:creationId xmlns:a16="http://schemas.microsoft.com/office/drawing/2014/main" id="{1B5D0DAC-DBEA-40C2-9681-9D9A0638FD7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721" end="1922.9791"/>
                </p14:media>
              </p:ext>
            </p:extLst>
          </p:nvPr>
        </p:nvPicPr>
        <p:blipFill rotWithShape="1">
          <a:blip r:embed="rId4"/>
          <a:srcRect l="14674" t="47792" r="68479"/>
          <a:stretch/>
        </p:blipFill>
        <p:spPr>
          <a:xfrm>
            <a:off x="7210677" y="1989626"/>
            <a:ext cx="2676392" cy="44361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158878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１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制作物について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b="1" dirty="0"/>
              <a:t>２</a:t>
            </a:r>
            <a:r>
              <a:rPr lang="en-US" altLang="ja-JP" sz="3200" b="1" dirty="0"/>
              <a:t>.</a:t>
            </a:r>
            <a:r>
              <a:rPr lang="ja-JP" altLang="en-US" sz="3200" b="1" dirty="0"/>
              <a:t>チーム紹介</a:t>
            </a: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３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デモンストレーション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４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個人の振り返り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28959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D6132F1-D9E9-464C-8DF5-0E8C94BA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チームの目標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925208-4D03-4747-A1A4-D503DAC50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86000"/>
            <a:ext cx="7570420" cy="3931919"/>
          </a:xfrm>
        </p:spPr>
        <p:txBody>
          <a:bodyPr>
            <a:normAutofit/>
          </a:bodyPr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42C1BF8-3D83-4644-B95F-E62D6F99B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435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FC77B61-BE37-4D20-A2DE-377BC62BF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チームの成果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4F2433-7B88-49C2-8108-0F250E44E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86000"/>
            <a:ext cx="7570420" cy="3931919"/>
          </a:xfrm>
        </p:spPr>
        <p:txBody>
          <a:bodyPr>
            <a:normAutofit/>
          </a:bodyPr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D31E7EA-8148-4AAE-89E9-3FB578427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493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E37AE19-A486-4363-A211-ABD87F98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</a:rPr>
              <a:t>画面遷移</a:t>
            </a:r>
            <a:endParaRPr kumimoji="1" lang="ja-JP" altLang="en-US" sz="3600" dirty="0">
              <a:solidFill>
                <a:srgbClr val="FFFFFF"/>
              </a:solidFill>
            </a:endParaRPr>
          </a:p>
        </p:txBody>
      </p:sp>
      <p:grpSp>
        <p:nvGrpSpPr>
          <p:cNvPr id="70" name="グループ化 69">
            <a:extLst>
              <a:ext uri="{FF2B5EF4-FFF2-40B4-BE49-F238E27FC236}">
                <a16:creationId xmlns:a16="http://schemas.microsoft.com/office/drawing/2014/main" id="{C8D7146E-D767-4DB3-AB82-FC1F9B7349D5}"/>
              </a:ext>
            </a:extLst>
          </p:cNvPr>
          <p:cNvGrpSpPr/>
          <p:nvPr/>
        </p:nvGrpSpPr>
        <p:grpSpPr>
          <a:xfrm>
            <a:off x="1582968" y="1933753"/>
            <a:ext cx="9999431" cy="4850337"/>
            <a:chOff x="1369538" y="1835541"/>
            <a:chExt cx="9999431" cy="4850337"/>
          </a:xfrm>
        </p:grpSpPr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9EBCA9FC-B04C-4909-B9E5-F4766D46CC90}"/>
                </a:ext>
              </a:extLst>
            </p:cNvPr>
            <p:cNvCxnSpPr>
              <a:cxnSpLocks/>
            </p:cNvCxnSpPr>
            <p:nvPr/>
          </p:nvCxnSpPr>
          <p:spPr>
            <a:xfrm>
              <a:off x="4607335" y="5581156"/>
              <a:ext cx="0" cy="410703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35AED10A-B3C3-43C1-9423-A511781CE367}"/>
                </a:ext>
              </a:extLst>
            </p:cNvPr>
            <p:cNvCxnSpPr/>
            <p:nvPr/>
          </p:nvCxnSpPr>
          <p:spPr>
            <a:xfrm>
              <a:off x="3020259" y="5257954"/>
              <a:ext cx="712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コネクタ: カギ線 36">
              <a:extLst>
                <a:ext uri="{FF2B5EF4-FFF2-40B4-BE49-F238E27FC236}">
                  <a16:creationId xmlns:a16="http://schemas.microsoft.com/office/drawing/2014/main" id="{D1B5865D-4010-4E88-BF49-0A036C1E07D4}"/>
                </a:ext>
              </a:extLst>
            </p:cNvPr>
            <p:cNvCxnSpPr>
              <a:cxnSpLocks/>
              <a:stCxn id="18" idx="2"/>
              <a:endCxn id="19" idx="3"/>
            </p:cNvCxnSpPr>
            <p:nvPr/>
          </p:nvCxnSpPr>
          <p:spPr>
            <a:xfrm rot="5400000">
              <a:off x="8947926" y="3290040"/>
              <a:ext cx="704743" cy="1041148"/>
            </a:xfrm>
            <a:prstGeom prst="bentConnector2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コネクタ: カギ線 40">
              <a:extLst>
                <a:ext uri="{FF2B5EF4-FFF2-40B4-BE49-F238E27FC236}">
                  <a16:creationId xmlns:a16="http://schemas.microsoft.com/office/drawing/2014/main" id="{9A29E40C-2ECA-4D67-A6B8-846681CA53FF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6281636" y="3458242"/>
              <a:ext cx="840618" cy="704744"/>
            </a:xfrm>
            <a:prstGeom prst="bentConnector3">
              <a:avLst>
                <a:gd name="adj1" fmla="val 1129"/>
              </a:avLst>
            </a:prstGeom>
            <a:ln w="3810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69" name="グループ化 68">
              <a:extLst>
                <a:ext uri="{FF2B5EF4-FFF2-40B4-BE49-F238E27FC236}">
                  <a16:creationId xmlns:a16="http://schemas.microsoft.com/office/drawing/2014/main" id="{C444FB5A-FC07-4E81-B9E8-9316324641F2}"/>
                </a:ext>
              </a:extLst>
            </p:cNvPr>
            <p:cNvGrpSpPr/>
            <p:nvPr/>
          </p:nvGrpSpPr>
          <p:grpSpPr>
            <a:xfrm>
              <a:off x="1369538" y="1835541"/>
              <a:ext cx="9999431" cy="4850337"/>
              <a:chOff x="1369538" y="1835541"/>
              <a:chExt cx="9999431" cy="4850337"/>
            </a:xfrm>
          </p:grpSpPr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824659E5-4768-443B-AB18-C205208A75F1}"/>
                  </a:ext>
                </a:extLst>
              </p:cNvPr>
              <p:cNvGrpSpPr/>
              <p:nvPr/>
            </p:nvGrpSpPr>
            <p:grpSpPr>
              <a:xfrm>
                <a:off x="1369538" y="2594328"/>
                <a:ext cx="9536115" cy="1995257"/>
                <a:chOff x="0" y="1121133"/>
                <a:chExt cx="12371485" cy="2215950"/>
              </a:xfrm>
            </p:grpSpPr>
            <p:sp>
              <p:nvSpPr>
                <p:cNvPr id="11" name="角丸四角形 1">
                  <a:extLst>
                    <a:ext uri="{FF2B5EF4-FFF2-40B4-BE49-F238E27FC236}">
                      <a16:creationId xmlns:a16="http://schemas.microsoft.com/office/drawing/2014/main" id="{69CA0E27-06FE-4556-9244-68F95AC0ED66}"/>
                    </a:ext>
                  </a:extLst>
                </p:cNvPr>
                <p:cNvSpPr/>
                <p:nvPr/>
              </p:nvSpPr>
              <p:spPr>
                <a:xfrm>
                  <a:off x="0" y="1189688"/>
                  <a:ext cx="2088007" cy="890916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en-US" altLang="ja-JP" sz="1400" dirty="0">
                    <a:latin typeface="メイリオ" panose="020B0604030504040204" pitchFamily="50" charset="-128"/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latin typeface="メイリオ" panose="020B0604030504040204" pitchFamily="50" charset="-128"/>
                      <a:ea typeface="メイリオ" panose="020B0604030504040204" pitchFamily="50" charset="-128"/>
                    </a:rPr>
                    <a:t>ログインページ</a:t>
                  </a:r>
                  <a:endParaRPr kumimoji="1" lang="en-US" altLang="ja-JP" sz="1400" dirty="0">
                    <a:latin typeface="メイリオ" panose="020B0604030504040204" pitchFamily="50" charset="-128"/>
                    <a:ea typeface="メイリオ" panose="020B0604030504040204" pitchFamily="50" charset="-128"/>
                  </a:endParaRPr>
                </a:p>
              </p:txBody>
            </p:sp>
            <p:cxnSp>
              <p:nvCxnSpPr>
                <p:cNvPr id="13" name="直線矢印コネクタ 12">
                  <a:extLst>
                    <a:ext uri="{FF2B5EF4-FFF2-40B4-BE49-F238E27FC236}">
                      <a16:creationId xmlns:a16="http://schemas.microsoft.com/office/drawing/2014/main" id="{ACB24142-6909-4885-8A47-D421440A0D0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757966" y="1537573"/>
                  <a:ext cx="814103" cy="1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角丸四角形 1">
                  <a:extLst>
                    <a:ext uri="{FF2B5EF4-FFF2-40B4-BE49-F238E27FC236}">
                      <a16:creationId xmlns:a16="http://schemas.microsoft.com/office/drawing/2014/main" id="{C0D50DEF-6B66-45F0-A9E5-8A319E86F204}"/>
                    </a:ext>
                  </a:extLst>
                </p:cNvPr>
                <p:cNvSpPr/>
                <p:nvPr/>
              </p:nvSpPr>
              <p:spPr>
                <a:xfrm>
                  <a:off x="3076575" y="2457449"/>
                  <a:ext cx="2209800" cy="879634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掲示板に飛べないメニューページ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  <p:sp>
              <p:nvSpPr>
                <p:cNvPr id="15" name="角丸四角形 1">
                  <a:extLst>
                    <a:ext uri="{FF2B5EF4-FFF2-40B4-BE49-F238E27FC236}">
                      <a16:creationId xmlns:a16="http://schemas.microsoft.com/office/drawing/2014/main" id="{26528A50-0986-49C6-9999-081ED28ACC3C}"/>
                    </a:ext>
                  </a:extLst>
                </p:cNvPr>
                <p:cNvSpPr/>
                <p:nvPr/>
              </p:nvSpPr>
              <p:spPr>
                <a:xfrm>
                  <a:off x="6040209" y="1189688"/>
                  <a:ext cx="2747786" cy="877332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閲覧ページ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（見出しが並ぶ）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  <p:sp>
              <p:nvSpPr>
                <p:cNvPr id="16" name="角丸四角形 1">
                  <a:extLst>
                    <a:ext uri="{FF2B5EF4-FFF2-40B4-BE49-F238E27FC236}">
                      <a16:creationId xmlns:a16="http://schemas.microsoft.com/office/drawing/2014/main" id="{60BB1755-8EAF-44C8-8CEE-264C7AEC63EB}"/>
                    </a:ext>
                  </a:extLst>
                </p:cNvPr>
                <p:cNvSpPr/>
                <p:nvPr/>
              </p:nvSpPr>
              <p:spPr>
                <a:xfrm>
                  <a:off x="3056549" y="1210886"/>
                  <a:ext cx="2133668" cy="890916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l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メニューページ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  <p:cxnSp>
              <p:nvCxnSpPr>
                <p:cNvPr id="17" name="カギ線コネクタ 6">
                  <a:extLst>
                    <a:ext uri="{FF2B5EF4-FFF2-40B4-BE49-F238E27FC236}">
                      <a16:creationId xmlns:a16="http://schemas.microsoft.com/office/drawing/2014/main" id="{C91BF548-4DB8-492B-942D-7F5BC42BFCED}"/>
                    </a:ext>
                  </a:extLst>
                </p:cNvPr>
                <p:cNvCxnSpPr/>
                <p:nvPr/>
              </p:nvCxnSpPr>
              <p:spPr>
                <a:xfrm rot="16200000" flipH="1">
                  <a:off x="2238375" y="1866899"/>
                  <a:ext cx="1209679" cy="485778"/>
                </a:xfrm>
                <a:prstGeom prst="bentConnector3">
                  <a:avLst>
                    <a:gd name="adj1" fmla="val 99606"/>
                  </a:avLst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角丸四角形 1">
                  <a:extLst>
                    <a:ext uri="{FF2B5EF4-FFF2-40B4-BE49-F238E27FC236}">
                      <a16:creationId xmlns:a16="http://schemas.microsoft.com/office/drawing/2014/main" id="{9A8BC006-4924-4CE0-B300-B1621BC0F6AE}"/>
                    </a:ext>
                  </a:extLst>
                </p:cNvPr>
                <p:cNvSpPr/>
                <p:nvPr/>
              </p:nvSpPr>
              <p:spPr>
                <a:xfrm>
                  <a:off x="9556845" y="1121133"/>
                  <a:ext cx="2814640" cy="959472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見出しに対応した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詳細ページ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  <p:sp>
              <p:nvSpPr>
                <p:cNvPr id="19" name="角丸四角形 1">
                  <a:extLst>
                    <a:ext uri="{FF2B5EF4-FFF2-40B4-BE49-F238E27FC236}">
                      <a16:creationId xmlns:a16="http://schemas.microsoft.com/office/drawing/2014/main" id="{787468C9-3634-43C4-A6EC-0B920FAF7C3D}"/>
                    </a:ext>
                  </a:extLst>
                </p:cNvPr>
                <p:cNvSpPr/>
                <p:nvPr/>
              </p:nvSpPr>
              <p:spPr>
                <a:xfrm>
                  <a:off x="7463169" y="2428569"/>
                  <a:ext cx="2150284" cy="869457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投稿ページ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</p:grpSp>
          <p:sp>
            <p:nvSpPr>
              <p:cNvPr id="9" name="角丸四角形 1">
                <a:extLst>
                  <a:ext uri="{FF2B5EF4-FFF2-40B4-BE49-F238E27FC236}">
                    <a16:creationId xmlns:a16="http://schemas.microsoft.com/office/drawing/2014/main" id="{BC74E4AA-5464-42F7-A710-B6CCB3B10189}"/>
                  </a:ext>
                </a:extLst>
              </p:cNvPr>
              <p:cNvSpPr/>
              <p:nvPr/>
            </p:nvSpPr>
            <p:spPr>
              <a:xfrm>
                <a:off x="6025416" y="1835541"/>
                <a:ext cx="2094886" cy="625541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ja-JP" altLang="en-US" sz="1400" dirty="0">
                    <a:ea typeface="メイリオ" panose="020B0604030504040204" pitchFamily="50" charset="-128"/>
                  </a:rPr>
                  <a:t>パスワード</a:t>
                </a:r>
                <a:endParaRPr kumimoji="1" lang="en-US" altLang="ja-JP" sz="1400" dirty="0">
                  <a:ea typeface="メイリオ" panose="020B0604030504040204" pitchFamily="50" charset="-128"/>
                </a:endParaRPr>
              </a:p>
              <a:p>
                <a:pPr algn="ctr"/>
                <a:r>
                  <a:rPr kumimoji="1" lang="ja-JP" altLang="en-US" sz="1400" dirty="0">
                    <a:ea typeface="メイリオ" panose="020B0604030504040204" pitchFamily="50" charset="-128"/>
                  </a:rPr>
                  <a:t>変更ページ</a:t>
                </a:r>
                <a:endParaRPr kumimoji="1" lang="en-US" altLang="ja-JP" sz="1400" dirty="0">
                  <a:ea typeface="メイリオ" panose="020B0604030504040204" pitchFamily="50" charset="-128"/>
                </a:endParaRPr>
              </a:p>
              <a:p>
                <a:pPr algn="ctr"/>
                <a:r>
                  <a:rPr kumimoji="1" lang="en-US" altLang="ja-JP" sz="1400" dirty="0">
                    <a:ea typeface="メイリオ" panose="020B0604030504040204" pitchFamily="50" charset="-128"/>
                  </a:rPr>
                  <a:t>	</a:t>
                </a:r>
                <a:endParaRPr kumimoji="1" lang="ja-JP" altLang="en-US" sz="1400" dirty="0">
                  <a:ea typeface="メイリオ" panose="020B0604030504040204" pitchFamily="50" charset="-128"/>
                </a:endParaRPr>
              </a:p>
            </p:txBody>
          </p:sp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7BA4565-37D9-4681-BE75-F077A38061E1}"/>
                  </a:ext>
                </a:extLst>
              </p:cNvPr>
              <p:cNvGrpSpPr/>
              <p:nvPr/>
            </p:nvGrpSpPr>
            <p:grpSpPr>
              <a:xfrm>
                <a:off x="1369538" y="4842567"/>
                <a:ext cx="9999431" cy="1843311"/>
                <a:chOff x="1161131" y="2639205"/>
                <a:chExt cx="9999431" cy="1843311"/>
              </a:xfrm>
            </p:grpSpPr>
            <p:grpSp>
              <p:nvGrpSpPr>
                <p:cNvPr id="22" name="グループ化 21">
                  <a:extLst>
                    <a:ext uri="{FF2B5EF4-FFF2-40B4-BE49-F238E27FC236}">
                      <a16:creationId xmlns:a16="http://schemas.microsoft.com/office/drawing/2014/main" id="{4ECFC42C-CB08-424D-9535-3A539CB29486}"/>
                    </a:ext>
                  </a:extLst>
                </p:cNvPr>
                <p:cNvGrpSpPr/>
                <p:nvPr/>
              </p:nvGrpSpPr>
              <p:grpSpPr>
                <a:xfrm>
                  <a:off x="1161131" y="2639205"/>
                  <a:ext cx="9999431" cy="794536"/>
                  <a:chOff x="774841" y="-39091"/>
                  <a:chExt cx="10054385" cy="768309"/>
                </a:xfrm>
              </p:grpSpPr>
              <p:sp>
                <p:nvSpPr>
                  <p:cNvPr id="25" name="角丸四角形 1">
                    <a:extLst>
                      <a:ext uri="{FF2B5EF4-FFF2-40B4-BE49-F238E27FC236}">
                        <a16:creationId xmlns:a16="http://schemas.microsoft.com/office/drawing/2014/main" id="{A3B4FDE3-10C5-456F-966F-76D2D4AE52DC}"/>
                      </a:ext>
                    </a:extLst>
                  </p:cNvPr>
                  <p:cNvSpPr/>
                  <p:nvPr/>
                </p:nvSpPr>
                <p:spPr>
                  <a:xfrm>
                    <a:off x="774841" y="0"/>
                    <a:ext cx="1618311" cy="726782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t"/>
                  <a:lstStyle>
                    <a:lvl1pPr marL="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ログインページ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endParaRPr kumimoji="1" lang="ja-JP" altLang="en-US" sz="1400" dirty="0">
                      <a:ea typeface="メイリオ" panose="020B0604030504040204" pitchFamily="50" charset="-128"/>
                    </a:endParaRPr>
                  </a:p>
                </p:txBody>
              </p:sp>
              <p:cxnSp>
                <p:nvCxnSpPr>
                  <p:cNvPr id="27" name="直線矢印コネクタ 26">
                    <a:extLst>
                      <a:ext uri="{FF2B5EF4-FFF2-40B4-BE49-F238E27FC236}">
                        <a16:creationId xmlns:a16="http://schemas.microsoft.com/office/drawing/2014/main" id="{5BD6636D-BBE4-4E91-BA65-46419C7056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816128" y="364608"/>
                    <a:ext cx="716098" cy="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角丸四角形 1">
                    <a:extLst>
                      <a:ext uri="{FF2B5EF4-FFF2-40B4-BE49-F238E27FC236}">
                        <a16:creationId xmlns:a16="http://schemas.microsoft.com/office/drawing/2014/main" id="{186D43F0-3001-4B8A-9B7F-52BAE087553C}"/>
                      </a:ext>
                    </a:extLst>
                  </p:cNvPr>
                  <p:cNvSpPr/>
                  <p:nvPr/>
                </p:nvSpPr>
                <p:spPr>
                  <a:xfrm>
                    <a:off x="5713934" y="-39091"/>
                    <a:ext cx="2129672" cy="765874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t"/>
                  <a:lstStyle>
                    <a:lvl1pPr marL="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閲覧ページ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（見出しが並ぶ）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29" name="角丸四角形 1">
                    <a:extLst>
                      <a:ext uri="{FF2B5EF4-FFF2-40B4-BE49-F238E27FC236}">
                        <a16:creationId xmlns:a16="http://schemas.microsoft.com/office/drawing/2014/main" id="{7F246C39-CBC9-4D0D-B13F-2470F7526EB0}"/>
                      </a:ext>
                    </a:extLst>
                  </p:cNvPr>
                  <p:cNvSpPr/>
                  <p:nvPr/>
                </p:nvSpPr>
                <p:spPr>
                  <a:xfrm>
                    <a:off x="8532227" y="-39091"/>
                    <a:ext cx="2296999" cy="765879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t"/>
                  <a:lstStyle>
                    <a:lvl1pPr marL="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見出しに対応した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詳細ページ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endParaRPr kumimoji="1" lang="ja-JP" altLang="en-US" sz="1400" dirty="0"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31" name="角丸四角形 1">
                    <a:extLst>
                      <a:ext uri="{FF2B5EF4-FFF2-40B4-BE49-F238E27FC236}">
                        <a16:creationId xmlns:a16="http://schemas.microsoft.com/office/drawing/2014/main" id="{7D317027-5F9E-4B25-991E-0E4A5C0DFC06}"/>
                      </a:ext>
                    </a:extLst>
                  </p:cNvPr>
                  <p:cNvSpPr/>
                  <p:nvPr/>
                </p:nvSpPr>
                <p:spPr>
                  <a:xfrm>
                    <a:off x="3150722" y="-36666"/>
                    <a:ext cx="1847124" cy="765884"/>
                  </a:xfrm>
                  <a:prstGeom prst="round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t"/>
                  <a:lstStyle>
                    <a:lvl1pPr marL="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indent="0">
                      <a:defRPr sz="11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管理メニュー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  <a:p>
                    <a:pPr algn="ctr"/>
                    <a:r>
                      <a:rPr kumimoji="1" lang="ja-JP" altLang="en-US" sz="1400" dirty="0">
                        <a:ea typeface="メイリオ" panose="020B0604030504040204" pitchFamily="50" charset="-128"/>
                      </a:rPr>
                      <a:t>ページ</a:t>
                    </a:r>
                    <a:endParaRPr kumimoji="1" lang="en-US" altLang="ja-JP" sz="1400" dirty="0">
                      <a:ea typeface="メイリオ" panose="020B0604030504040204" pitchFamily="50" charset="-128"/>
                    </a:endParaRPr>
                  </a:p>
                </p:txBody>
              </p:sp>
            </p:grpSp>
            <p:sp>
              <p:nvSpPr>
                <p:cNvPr id="23" name="角丸四角形 1">
                  <a:extLst>
                    <a:ext uri="{FF2B5EF4-FFF2-40B4-BE49-F238E27FC236}">
                      <a16:creationId xmlns:a16="http://schemas.microsoft.com/office/drawing/2014/main" id="{C1EE9626-09EC-4D98-BF22-476F2F111D47}"/>
                    </a:ext>
                  </a:extLst>
                </p:cNvPr>
                <p:cNvSpPr/>
                <p:nvPr/>
              </p:nvSpPr>
              <p:spPr>
                <a:xfrm>
                  <a:off x="3524026" y="3787788"/>
                  <a:ext cx="1711918" cy="694728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ユーザー管理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  <a:p>
                  <a:pPr algn="ctr"/>
                  <a:r>
                    <a:rPr kumimoji="1" lang="ja-JP" altLang="en-US" sz="1400" dirty="0">
                      <a:ea typeface="メイリオ" panose="020B0604030504040204" pitchFamily="50" charset="-128"/>
                    </a:rPr>
                    <a:t>ページ</a:t>
                  </a:r>
                  <a:endParaRPr kumimoji="1" lang="en-US" altLang="ja-JP" sz="1400" dirty="0">
                    <a:ea typeface="メイリオ" panose="020B0604030504040204" pitchFamily="50" charset="-128"/>
                  </a:endParaRPr>
                </a:p>
              </p:txBody>
            </p:sp>
          </p:grpSp>
          <p:cxnSp>
            <p:nvCxnSpPr>
              <p:cNvPr id="46" name="コネクタ: カギ線 45">
                <a:extLst>
                  <a:ext uri="{FF2B5EF4-FFF2-40B4-BE49-F238E27FC236}">
                    <a16:creationId xmlns:a16="http://schemas.microsoft.com/office/drawing/2014/main" id="{516CFDF1-2514-4636-8629-F2CC603D10C5}"/>
                  </a:ext>
                </a:extLst>
              </p:cNvPr>
              <p:cNvCxnSpPr>
                <a:cxnSpLocks/>
                <a:stCxn id="9" idx="1"/>
                <a:endCxn id="16" idx="0"/>
              </p:cNvCxnSpPr>
              <p:nvPr/>
            </p:nvCxnSpPr>
            <p:spPr>
              <a:xfrm rot="10800000" flipV="1">
                <a:off x="4547900" y="2148312"/>
                <a:ext cx="1477516" cy="526830"/>
              </a:xfrm>
              <a:prstGeom prst="bentConnector2">
                <a:avLst/>
              </a:prstGeom>
              <a:ln w="38100"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60" name="直線矢印コネクタ 59">
              <a:extLst>
                <a:ext uri="{FF2B5EF4-FFF2-40B4-BE49-F238E27FC236}">
                  <a16:creationId xmlns:a16="http://schemas.microsoft.com/office/drawing/2014/main" id="{EE07B380-FE76-47B0-A7F8-1275A66CCA6F}"/>
                </a:ext>
              </a:extLst>
            </p:cNvPr>
            <p:cNvCxnSpPr/>
            <p:nvPr/>
          </p:nvCxnSpPr>
          <p:spPr>
            <a:xfrm>
              <a:off x="3020259" y="2969294"/>
              <a:ext cx="712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矢印コネクタ 60">
              <a:extLst>
                <a:ext uri="{FF2B5EF4-FFF2-40B4-BE49-F238E27FC236}">
                  <a16:creationId xmlns:a16="http://schemas.microsoft.com/office/drawing/2014/main" id="{6B767A0C-8218-4C85-89E7-6C90333910B2}"/>
                </a:ext>
              </a:extLst>
            </p:cNvPr>
            <p:cNvCxnSpPr/>
            <p:nvPr/>
          </p:nvCxnSpPr>
          <p:spPr>
            <a:xfrm>
              <a:off x="5569462" y="5257954"/>
              <a:ext cx="712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A8052667-2674-4463-916B-6A41912DDDC5}"/>
                </a:ext>
              </a:extLst>
            </p:cNvPr>
            <p:cNvCxnSpPr>
              <a:cxnSpLocks/>
            </p:cNvCxnSpPr>
            <p:nvPr/>
          </p:nvCxnSpPr>
          <p:spPr>
            <a:xfrm>
              <a:off x="5397894" y="2969294"/>
              <a:ext cx="62752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スライド番号プレースホルダー 70">
            <a:extLst>
              <a:ext uri="{FF2B5EF4-FFF2-40B4-BE49-F238E27FC236}">
                <a16:creationId xmlns:a16="http://schemas.microsoft.com/office/drawing/2014/main" id="{F475187D-95C3-4A28-87BA-D2A8BA464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78B4D7F-9E6A-4DE2-9DA8-3F5616D007EA}"/>
              </a:ext>
            </a:extLst>
          </p:cNvPr>
          <p:cNvSpPr txBox="1"/>
          <p:nvPr/>
        </p:nvSpPr>
        <p:spPr>
          <a:xfrm>
            <a:off x="0" y="2985250"/>
            <a:ext cx="1657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highlight>
                  <a:srgbClr val="FFFF99"/>
                </a:highlight>
                <a:latin typeface="メイリオ" panose="020B0604030504040204" pitchFamily="50" charset="-128"/>
                <a:ea typeface="メイリオ" panose="020B0604030504040204" pitchFamily="50" charset="-128"/>
              </a:rPr>
              <a:t>受講者・講師</a:t>
            </a:r>
            <a:endParaRPr kumimoji="1" lang="en-US" altLang="ja-JP" dirty="0">
              <a:highlight>
                <a:srgbClr val="FFFF99"/>
              </a:highligh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C3E7A3C-AFB8-40B9-9233-148BC2E2381C}"/>
              </a:ext>
            </a:extLst>
          </p:cNvPr>
          <p:cNvSpPr txBox="1"/>
          <p:nvPr/>
        </p:nvSpPr>
        <p:spPr>
          <a:xfrm>
            <a:off x="400031" y="5173593"/>
            <a:ext cx="99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highlight>
                  <a:srgbClr val="FFFF99"/>
                </a:highlight>
                <a:latin typeface="メイリオ" panose="020B0604030504040204" pitchFamily="50" charset="-128"/>
                <a:ea typeface="メイリオ" panose="020B0604030504040204" pitchFamily="50" charset="-128"/>
              </a:rPr>
              <a:t>管理者</a:t>
            </a:r>
          </a:p>
        </p:txBody>
      </p:sp>
    </p:spTree>
    <p:extLst>
      <p:ext uri="{BB962C8B-B14F-4D97-AF65-F5344CB8AC3E}">
        <p14:creationId xmlns:p14="http://schemas.microsoft.com/office/powerpoint/2010/main" val="450337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１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制作物について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２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チーム紹介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b="1" dirty="0"/>
              <a:t>３</a:t>
            </a:r>
            <a:r>
              <a:rPr lang="en-US" altLang="ja-JP" sz="3200" b="1" dirty="0"/>
              <a:t>.</a:t>
            </a:r>
            <a:r>
              <a:rPr lang="ja-JP" altLang="en-US" sz="3200" b="1" dirty="0"/>
              <a:t>デモンストレーション</a:t>
            </a: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４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個人の振り返り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6850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１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制作物について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２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チーム紹介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３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デモンストレーション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b="1" dirty="0"/>
              <a:t>４</a:t>
            </a:r>
            <a:r>
              <a:rPr lang="en-US" altLang="ja-JP" sz="3200" b="1" dirty="0"/>
              <a:t>.</a:t>
            </a:r>
            <a:r>
              <a:rPr lang="ja-JP" altLang="en-US" sz="3200" b="1" dirty="0"/>
              <a:t>個人の振り返り</a:t>
            </a:r>
            <a:endParaRPr lang="en-US" altLang="ja-JP" sz="3200" b="1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5637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チームリーダー　</a:t>
            </a:r>
            <a:r>
              <a:rPr kumimoji="1" lang="en-US" altLang="ja-JP" sz="3600" dirty="0">
                <a:solidFill>
                  <a:srgbClr val="FFFFFF"/>
                </a:solidFill>
              </a:rPr>
              <a:t>			</a:t>
            </a:r>
            <a:r>
              <a:rPr kumimoji="1" lang="ja-JP" altLang="en-US" sz="3600" dirty="0">
                <a:solidFill>
                  <a:srgbClr val="FFFFFF"/>
                </a:solidFill>
              </a:rPr>
              <a:t>深田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ea typeface="メイリオ" panose="020B0604030504040204" pitchFamily="50" charset="-128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ea typeface="メイリオ" panose="020B0604030504040204" pitchFamily="50" charset="-128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63929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</a:rPr>
              <a:t>DBA</a:t>
            </a:r>
            <a:r>
              <a:rPr kumimoji="1" lang="ja-JP" altLang="en-US" sz="3600" dirty="0">
                <a:solidFill>
                  <a:srgbClr val="FFFFFF"/>
                </a:solidFill>
              </a:rPr>
              <a:t>担当　</a:t>
            </a:r>
            <a:r>
              <a:rPr kumimoji="1" lang="en-US" altLang="ja-JP" sz="3600" dirty="0">
                <a:solidFill>
                  <a:srgbClr val="FFFFFF"/>
                </a:solidFill>
              </a:rPr>
              <a:t>					</a:t>
            </a:r>
            <a:r>
              <a:rPr kumimoji="1" lang="ja-JP" altLang="en-US" sz="3600" dirty="0">
                <a:solidFill>
                  <a:srgbClr val="FFFFFF"/>
                </a:solidFill>
              </a:rPr>
              <a:t>三田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3224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328A95-430D-470D-9995-B95DDD25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チームメンバー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FC72B4-EFB2-4B77-9194-B9ED4333C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623930"/>
            <a:ext cx="7570420" cy="35939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dirty="0"/>
              <a:t>チームリーダー</a:t>
            </a:r>
            <a:r>
              <a:rPr lang="ja-JP" altLang="en-US" dirty="0"/>
              <a:t>　</a:t>
            </a:r>
            <a:r>
              <a:rPr lang="en-US" altLang="ja-JP" dirty="0"/>
              <a:t>		</a:t>
            </a:r>
            <a:r>
              <a:rPr kumimoji="1" lang="ja-JP" altLang="en-US" dirty="0"/>
              <a:t>深田　悠莉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DBA</a:t>
            </a:r>
            <a:r>
              <a:rPr lang="ja-JP" altLang="en-US" dirty="0"/>
              <a:t>担当　</a:t>
            </a:r>
            <a:r>
              <a:rPr lang="en-US" altLang="ja-JP" dirty="0"/>
              <a:t>			</a:t>
            </a:r>
            <a:r>
              <a:rPr lang="ja-JP" altLang="en-US" dirty="0"/>
              <a:t>三田　祐汰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構成管理担当</a:t>
            </a:r>
            <a:r>
              <a:rPr lang="ja-JP" altLang="en-US" dirty="0"/>
              <a:t>　</a:t>
            </a:r>
            <a:r>
              <a:rPr lang="en-US" altLang="ja-JP" dirty="0"/>
              <a:t>		</a:t>
            </a:r>
            <a:r>
              <a:rPr kumimoji="1" lang="ja-JP" altLang="en-US" dirty="0"/>
              <a:t>中村　健太郎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発表担当　</a:t>
            </a:r>
            <a:r>
              <a:rPr lang="en-US" altLang="ja-JP" dirty="0"/>
              <a:t>			</a:t>
            </a:r>
            <a:r>
              <a:rPr lang="ja-JP" altLang="en-US" dirty="0"/>
              <a:t>福田　実央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コミュニケーション担当　</a:t>
            </a:r>
            <a:r>
              <a:rPr kumimoji="1" lang="en-US" altLang="ja-JP" dirty="0"/>
              <a:t>	</a:t>
            </a:r>
            <a:r>
              <a:rPr kumimoji="1" lang="ja-JP" altLang="en-US" dirty="0"/>
              <a:t>高橋　和馬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品質管理担当　</a:t>
            </a:r>
            <a:r>
              <a:rPr kumimoji="1" lang="en-US" altLang="ja-JP" dirty="0"/>
              <a:t>		</a:t>
            </a:r>
            <a:r>
              <a:rPr kumimoji="1" lang="ja-JP" altLang="en-US" dirty="0"/>
              <a:t>新川　嵩文</a:t>
            </a:r>
            <a:endParaRPr kumimoji="1" lang="en-US" altLang="ja-JP" dirty="0"/>
          </a:p>
          <a:p>
            <a:endParaRPr kumimoji="1" lang="ja-JP" altLang="en-US" dirty="0"/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534A7C9F-1A15-481B-B4BC-3E9825F61F24}"/>
              </a:ext>
            </a:extLst>
          </p:cNvPr>
          <p:cNvGrpSpPr/>
          <p:nvPr/>
        </p:nvGrpSpPr>
        <p:grpSpPr>
          <a:xfrm>
            <a:off x="8134287" y="2623930"/>
            <a:ext cx="3770758" cy="3179389"/>
            <a:chOff x="8134287" y="2623930"/>
            <a:chExt cx="3770758" cy="3179389"/>
          </a:xfrm>
        </p:grpSpPr>
        <p:pic>
          <p:nvPicPr>
            <p:cNvPr id="5" name="図 4" descr="卵の形をしたケーキ&#10;&#10;中程度の精度で自動的に生成された説明">
              <a:extLst>
                <a:ext uri="{FF2B5EF4-FFF2-40B4-BE49-F238E27FC236}">
                  <a16:creationId xmlns:a16="http://schemas.microsoft.com/office/drawing/2014/main" id="{7EFC52B6-566D-4846-8148-F0D2804DE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60293" y="2623930"/>
              <a:ext cx="2844752" cy="2531829"/>
            </a:xfrm>
            <a:prstGeom prst="rect">
              <a:avLst/>
            </a:prstGeom>
          </p:spPr>
        </p:pic>
        <p:pic>
          <p:nvPicPr>
            <p:cNvPr id="7" name="図 6" descr="食品, 花 が含まれている画像&#10;&#10;自動的に生成された説明">
              <a:extLst>
                <a:ext uri="{FF2B5EF4-FFF2-40B4-BE49-F238E27FC236}">
                  <a16:creationId xmlns:a16="http://schemas.microsoft.com/office/drawing/2014/main" id="{7F6E37A7-F97B-44F5-9A92-B705A8878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34287" y="3540333"/>
              <a:ext cx="2348382" cy="2262986"/>
            </a:xfrm>
            <a:prstGeom prst="rect">
              <a:avLst/>
            </a:prstGeom>
          </p:spPr>
        </p:pic>
      </p:grp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14AC887-3F0F-4D5E-8462-82216181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815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構成管理</a:t>
            </a:r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担当　</a:t>
            </a:r>
            <a:r>
              <a:rPr kumimoji="1" lang="en-US" altLang="ja-JP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				</a:t>
            </a:r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中村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9667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発表担当　</a:t>
            </a:r>
            <a:r>
              <a:rPr kumimoji="1" lang="en-US" altLang="ja-JP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					</a:t>
            </a:r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福田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目標</a:t>
            </a:r>
            <a:endParaRPr kumimoji="1"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成果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チーム開発の大変さを知る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０から作り出すことの楽しさを知った</a:t>
            </a:r>
            <a:endParaRPr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報連相や情報共有は簡単なようで難しいことを知った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DAO</a:t>
            </a:r>
            <a:r>
              <a:rPr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Servlet</a:t>
            </a:r>
            <a:r>
              <a:rPr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がまだまだ苦手なので勉強する</a:t>
            </a:r>
            <a:endParaRPr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分からないときに考え込みすぎるのですぐに聞く</a:t>
            </a:r>
          </a:p>
        </p:txBody>
      </p:sp>
    </p:spTree>
    <p:extLst>
      <p:ext uri="{BB962C8B-B14F-4D97-AF65-F5344CB8AC3E}">
        <p14:creationId xmlns:p14="http://schemas.microsoft.com/office/powerpoint/2010/main" val="998862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</a:rPr>
              <a:t>コミュニケーション</a:t>
            </a:r>
            <a:r>
              <a:rPr kumimoji="1" lang="ja-JP" altLang="en-US" sz="3600" dirty="0">
                <a:solidFill>
                  <a:srgbClr val="FFFFFF"/>
                </a:solidFill>
              </a:rPr>
              <a:t>担当　</a:t>
            </a:r>
            <a:r>
              <a:rPr kumimoji="1" lang="en-US" altLang="ja-JP" sz="3600" dirty="0">
                <a:solidFill>
                  <a:srgbClr val="FFFFFF"/>
                </a:solidFill>
              </a:rPr>
              <a:t>	</a:t>
            </a:r>
            <a:r>
              <a:rPr kumimoji="1" lang="ja-JP" altLang="en-US" sz="3600" dirty="0">
                <a:solidFill>
                  <a:srgbClr val="FFFFFF"/>
                </a:solidFill>
              </a:rPr>
              <a:t>高橋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36494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F1E7427-8C7D-426A-B238-B24126F2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品質管理担当　</a:t>
            </a:r>
            <a:r>
              <a:rPr kumimoji="1" lang="en-US" altLang="ja-JP" sz="3600" dirty="0">
                <a:solidFill>
                  <a:srgbClr val="FFFFFF"/>
                </a:solidFill>
              </a:rPr>
              <a:t>				</a:t>
            </a:r>
            <a:r>
              <a:rPr kumimoji="1" lang="ja-JP" altLang="en-US" sz="3600" dirty="0">
                <a:solidFill>
                  <a:srgbClr val="FFFFFF"/>
                </a:solidFill>
              </a:rPr>
              <a:t>新川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D62910-9095-4E64-928B-42B61CE30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817504"/>
            <a:ext cx="7570420" cy="36682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目標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成果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74079A-B5B2-4EE3-9C69-81A3D913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F341114-630B-4786-99C4-B8E70AFB9254}"/>
              </a:ext>
            </a:extLst>
          </p:cNvPr>
          <p:cNvSpPr/>
          <p:nvPr/>
        </p:nvSpPr>
        <p:spPr>
          <a:xfrm>
            <a:off x="1202919" y="2214233"/>
            <a:ext cx="9784080" cy="906164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C958A044-48B5-4326-B9B6-D5D6A8F9856E}"/>
              </a:ext>
            </a:extLst>
          </p:cNvPr>
          <p:cNvSpPr/>
          <p:nvPr/>
        </p:nvSpPr>
        <p:spPr>
          <a:xfrm>
            <a:off x="1203960" y="3555543"/>
            <a:ext cx="9784080" cy="1323433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A31A9D4-6F62-4D15-B5CA-70259EC82ED0}"/>
              </a:ext>
            </a:extLst>
          </p:cNvPr>
          <p:cNvSpPr/>
          <p:nvPr/>
        </p:nvSpPr>
        <p:spPr>
          <a:xfrm>
            <a:off x="1202919" y="5314122"/>
            <a:ext cx="9784080" cy="1108732"/>
          </a:xfrm>
          <a:prstGeom prst="roundRect">
            <a:avLst/>
          </a:prstGeom>
          <a:solidFill>
            <a:srgbClr val="FFFF99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8054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CE7B064-EDF2-4DA1-BA8B-BB5E73B2A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endParaRPr kumimoji="1" lang="ja-JP" altLang="en-US" sz="3600">
              <a:solidFill>
                <a:srgbClr val="FFFFFF"/>
              </a:solidFill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DA2AB-B724-49C7-A6C2-B8997257C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86000"/>
            <a:ext cx="7570420" cy="3931919"/>
          </a:xfrm>
        </p:spPr>
        <p:txBody>
          <a:bodyPr>
            <a:normAutofit/>
          </a:bodyPr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93A042-41EF-48F1-A44B-364CF0DB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8324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1930BF4-9955-4F88-A202-566B34854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謝辞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9734EA-8EF2-4BEE-9BAE-6761972EA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6248" y="2459256"/>
            <a:ext cx="9345811" cy="37569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システムの作成にあたり、丁寧に教えて下さった先生方、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講義のサポートをしていただいた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DOJO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運営局の皆様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ありがとうございました。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最後になりましたが、今回の研修に参加する機会を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いただけたことに感謝申し上げます。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0669586-AA00-4D46-9076-93952244B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09665342-8DA0-4248-BBCF-EE30E40F3F9B}"/>
              </a:ext>
            </a:extLst>
          </p:cNvPr>
          <p:cNvGrpSpPr/>
          <p:nvPr/>
        </p:nvGrpSpPr>
        <p:grpSpPr>
          <a:xfrm>
            <a:off x="9251649" y="5244544"/>
            <a:ext cx="1407278" cy="1178310"/>
            <a:chOff x="8134287" y="2623930"/>
            <a:chExt cx="3770758" cy="3179389"/>
          </a:xfrm>
        </p:grpSpPr>
        <p:pic>
          <p:nvPicPr>
            <p:cNvPr id="9" name="図 8" descr="卵の形をしたケーキ&#10;&#10;中程度の精度で自動的に生成された説明">
              <a:extLst>
                <a:ext uri="{FF2B5EF4-FFF2-40B4-BE49-F238E27FC236}">
                  <a16:creationId xmlns:a16="http://schemas.microsoft.com/office/drawing/2014/main" id="{D2E331C0-A7B6-4547-AE16-881EF80D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60293" y="2623930"/>
              <a:ext cx="2844752" cy="2531829"/>
            </a:xfrm>
            <a:prstGeom prst="rect">
              <a:avLst/>
            </a:prstGeom>
          </p:spPr>
        </p:pic>
        <p:pic>
          <p:nvPicPr>
            <p:cNvPr id="11" name="図 10" descr="食品, 花 が含まれている画像&#10;&#10;自動的に生成された説明">
              <a:extLst>
                <a:ext uri="{FF2B5EF4-FFF2-40B4-BE49-F238E27FC236}">
                  <a16:creationId xmlns:a16="http://schemas.microsoft.com/office/drawing/2014/main" id="{5E8F5085-7E0B-4D31-83D5-1FB64378E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34287" y="3540333"/>
              <a:ext cx="2348382" cy="22629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8079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/>
              <a:t>１</a:t>
            </a:r>
            <a:r>
              <a:rPr lang="en-US" altLang="ja-JP" sz="3200" dirty="0"/>
              <a:t>.</a:t>
            </a:r>
            <a:r>
              <a:rPr lang="ja-JP" altLang="en-US" sz="3200" dirty="0"/>
              <a:t>制作物について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２</a:t>
            </a:r>
            <a:r>
              <a:rPr lang="en-US" altLang="ja-JP" sz="3200" dirty="0"/>
              <a:t>.</a:t>
            </a:r>
            <a:r>
              <a:rPr lang="ja-JP" altLang="en-US" sz="3200" dirty="0"/>
              <a:t>チーム紹介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３</a:t>
            </a:r>
            <a:r>
              <a:rPr lang="en-US" altLang="ja-JP" sz="3200" dirty="0"/>
              <a:t>.</a:t>
            </a:r>
            <a:r>
              <a:rPr lang="ja-JP" altLang="en-US" sz="3200" dirty="0"/>
              <a:t>デモンストレーション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４</a:t>
            </a:r>
            <a:r>
              <a:rPr lang="en-US" altLang="ja-JP" sz="3200" dirty="0"/>
              <a:t>.</a:t>
            </a:r>
            <a:r>
              <a:rPr lang="ja-JP" altLang="en-US" sz="3200" dirty="0"/>
              <a:t>個人の振り返り</a:t>
            </a:r>
            <a:endParaRPr lang="en-US" altLang="ja-JP" sz="3200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071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CB57C7-1407-4DE7-BEFC-DA2B2F9D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本日の発表の流れ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FEDEB6-8DC7-40E3-9089-7A39388B3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5" y="2888974"/>
            <a:ext cx="5022974" cy="3328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/>
              <a:t>１</a:t>
            </a:r>
            <a:r>
              <a:rPr lang="en-US" altLang="ja-JP" sz="3200" b="1" dirty="0"/>
              <a:t>.</a:t>
            </a:r>
            <a:r>
              <a:rPr lang="ja-JP" altLang="en-US" sz="3200" b="1" dirty="0"/>
              <a:t>制作物について</a:t>
            </a: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２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チーム紹介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３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デモンストレーション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４</a:t>
            </a:r>
            <a:r>
              <a:rPr lang="en-US" altLang="ja-JP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.</a:t>
            </a:r>
            <a:r>
              <a:rPr lang="ja-JP" altLang="en-US" sz="32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個人の振り返り</a:t>
            </a:r>
            <a:endParaRPr lang="en-US" altLang="ja-JP" sz="3200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2E39F1-FF3C-49DE-9D3D-7E0878DD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385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7C8E186-CC1F-4D65-861E-35EC54069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</a:rPr>
              <a:t>制作開始までの経緯</a:t>
            </a:r>
            <a:endParaRPr kumimoji="1" lang="ja-JP" altLang="en-US" sz="3600" dirty="0">
              <a:solidFill>
                <a:srgbClr val="FFFFFF"/>
              </a:solidFill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4E71CC-717A-43C6-9AC9-E88CE0F70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965" y="1989626"/>
            <a:ext cx="8497672" cy="528605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kumimoji="1" lang="en-US" altLang="ja-JP" sz="9600" dirty="0"/>
              <a:t>DOJO</a:t>
            </a:r>
            <a:r>
              <a:rPr kumimoji="1" lang="ja-JP" altLang="en-US" sz="9600" dirty="0"/>
              <a:t>運営局の方へのヒアリング</a:t>
            </a:r>
            <a:r>
              <a:rPr lang="ja-JP" altLang="en-US" sz="9600" dirty="0"/>
              <a:t>　オンラインゆえの問題点</a:t>
            </a:r>
            <a:endParaRPr lang="en-US" altLang="ja-JP" sz="9600" dirty="0"/>
          </a:p>
          <a:p>
            <a:pPr marL="0" indent="0">
              <a:buNone/>
            </a:pPr>
            <a:r>
              <a:rPr kumimoji="1" lang="ja-JP" altLang="en-US" sz="800" dirty="0"/>
              <a:t>　</a:t>
            </a:r>
            <a:endParaRPr kumimoji="1" lang="en-US" altLang="ja-JP" sz="800" dirty="0"/>
          </a:p>
          <a:p>
            <a:pPr marL="0" indent="0">
              <a:buNone/>
            </a:pPr>
            <a:r>
              <a:rPr lang="ja-JP" altLang="en-US" sz="800" dirty="0"/>
              <a:t>　</a:t>
            </a:r>
            <a:endParaRPr lang="en-US" altLang="ja-JP" sz="80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032E3A8-AC41-4F63-9FE7-F44BCC89B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図 5" descr="黒いバックグラウンドの前に座っている人形&#10;&#10;低い精度で自動的に生成された説明">
            <a:extLst>
              <a:ext uri="{FF2B5EF4-FFF2-40B4-BE49-F238E27FC236}">
                <a16:creationId xmlns:a16="http://schemas.microsoft.com/office/drawing/2014/main" id="{4530FC8E-E0EF-48B6-955B-2BB26C08F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977" y="2518231"/>
            <a:ext cx="1509660" cy="1910962"/>
          </a:xfrm>
          <a:prstGeom prst="rect">
            <a:avLst/>
          </a:prstGeom>
        </p:spPr>
      </p:pic>
      <p:pic>
        <p:nvPicPr>
          <p:cNvPr id="9" name="図 8" descr="男性の顔の絵&#10;&#10;低い精度で自動的に生成された説明">
            <a:extLst>
              <a:ext uri="{FF2B5EF4-FFF2-40B4-BE49-F238E27FC236}">
                <a16:creationId xmlns:a16="http://schemas.microsoft.com/office/drawing/2014/main" id="{7C1E8095-5280-49F1-816B-5151C952E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957" y="4511892"/>
            <a:ext cx="1509660" cy="1910962"/>
          </a:xfrm>
          <a:prstGeom prst="rect">
            <a:avLst/>
          </a:prstGeom>
        </p:spPr>
      </p:pic>
      <p:sp>
        <p:nvSpPr>
          <p:cNvPr id="5" name="吹き出し: 角を丸めた四角形 4">
            <a:extLst>
              <a:ext uri="{FF2B5EF4-FFF2-40B4-BE49-F238E27FC236}">
                <a16:creationId xmlns:a16="http://schemas.microsoft.com/office/drawing/2014/main" id="{F1071F41-5A0A-437D-8EA9-E7FE085F175E}"/>
              </a:ext>
            </a:extLst>
          </p:cNvPr>
          <p:cNvSpPr/>
          <p:nvPr/>
        </p:nvSpPr>
        <p:spPr>
          <a:xfrm>
            <a:off x="4068417" y="4688115"/>
            <a:ext cx="5632174" cy="1394633"/>
          </a:xfrm>
          <a:prstGeom prst="wedgeRoundRectCallout">
            <a:avLst>
              <a:gd name="adj1" fmla="val -62009"/>
              <a:gd name="adj2" fmla="val -642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　表情・声色での把握ができない</a:t>
            </a:r>
            <a:endParaRPr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　自己申告に頼ってしまう</a:t>
            </a:r>
            <a:endParaRPr kumimoji="1" lang="ja-JP" altLang="en-US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</p:txBody>
      </p:sp>
      <p:sp>
        <p:nvSpPr>
          <p:cNvPr id="7" name="吹き出し: 角を丸めた四角形 6">
            <a:extLst>
              <a:ext uri="{FF2B5EF4-FFF2-40B4-BE49-F238E27FC236}">
                <a16:creationId xmlns:a16="http://schemas.microsoft.com/office/drawing/2014/main" id="{992D78C2-2E98-4184-AC3B-8E0F6FB4302F}"/>
              </a:ext>
            </a:extLst>
          </p:cNvPr>
          <p:cNvSpPr/>
          <p:nvPr/>
        </p:nvSpPr>
        <p:spPr>
          <a:xfrm>
            <a:off x="2246363" y="2698594"/>
            <a:ext cx="5422765" cy="1378152"/>
          </a:xfrm>
          <a:prstGeom prst="wedgeRoundRectCallout">
            <a:avLst>
              <a:gd name="adj1" fmla="val 64456"/>
              <a:gd name="adj2" fmla="val -9530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kumimoji="1"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メンタル面の把握に不安</a:t>
            </a:r>
            <a:endParaRPr kumimoji="1"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不調のサインを汲み取りにくい</a:t>
            </a:r>
            <a:endParaRPr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23762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02531DA-9E3A-4541-9D9F-89F8F8CC5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ja-JP" altLang="en-US" sz="3600" dirty="0">
                <a:solidFill>
                  <a:srgbClr val="FFFFFF"/>
                </a:solidFill>
              </a:rPr>
              <a:t>制作開始までの経緯</a:t>
            </a:r>
            <a:endParaRPr kumimoji="1" lang="ja-JP" altLang="en-US" sz="3600" dirty="0">
              <a:solidFill>
                <a:srgbClr val="FFFFFF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FAB9270-2F18-405E-A100-3F6B7EB47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図 5" descr="おもちゃ, 時計 が含まれている画像&#10;&#10;自動的に生成された説明">
            <a:extLst>
              <a:ext uri="{FF2B5EF4-FFF2-40B4-BE49-F238E27FC236}">
                <a16:creationId xmlns:a16="http://schemas.microsoft.com/office/drawing/2014/main" id="{61424D31-238F-4BB5-91BD-F672317DA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490" y="4184721"/>
            <a:ext cx="2339678" cy="2603258"/>
          </a:xfrm>
          <a:prstGeom prst="rect">
            <a:avLst/>
          </a:prstGeom>
        </p:spPr>
      </p:pic>
      <p:pic>
        <p:nvPicPr>
          <p:cNvPr id="9" name="図 8" descr="クマのぬいぐるみと人の絵&#10;&#10;中程度の精度で自動的に生成された説明">
            <a:extLst>
              <a:ext uri="{FF2B5EF4-FFF2-40B4-BE49-F238E27FC236}">
                <a16:creationId xmlns:a16="http://schemas.microsoft.com/office/drawing/2014/main" id="{9B2C2D7B-27DF-49FA-8980-2077D7B60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959" y="4307517"/>
            <a:ext cx="2226215" cy="2480462"/>
          </a:xfrm>
          <a:prstGeom prst="rect">
            <a:avLst/>
          </a:prstGeom>
        </p:spPr>
      </p:pic>
      <p:sp>
        <p:nvSpPr>
          <p:cNvPr id="11" name="吹き出し: 角を丸めた四角形 10">
            <a:extLst>
              <a:ext uri="{FF2B5EF4-FFF2-40B4-BE49-F238E27FC236}">
                <a16:creationId xmlns:a16="http://schemas.microsoft.com/office/drawing/2014/main" id="{6075E3E8-C91C-4542-A3B3-C07609F2C10E}"/>
              </a:ext>
            </a:extLst>
          </p:cNvPr>
          <p:cNvSpPr/>
          <p:nvPr/>
        </p:nvSpPr>
        <p:spPr>
          <a:xfrm>
            <a:off x="2114721" y="2372530"/>
            <a:ext cx="7758147" cy="1771058"/>
          </a:xfrm>
          <a:prstGeom prst="wedgeRoundRectCallout">
            <a:avLst>
              <a:gd name="adj1" fmla="val 1008"/>
              <a:gd name="adj2" fmla="val 59507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他の受講者とのコミュニケーションの機会が少ない！</a:t>
            </a:r>
            <a:endParaRPr kumimoji="1"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algn="ctr"/>
            <a:endParaRPr kumimoji="1"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algn="ctr"/>
            <a:r>
              <a:rPr lang="ja-JP" altLang="en-US" sz="2000" b="1" dirty="0">
                <a:solidFill>
                  <a:schemeClr val="tx1"/>
                </a:solidFill>
                <a:ea typeface="メイリオ" panose="020B0604030504040204" pitchFamily="50" charset="-128"/>
              </a:rPr>
              <a:t>気軽に受講者だけでコミュニケーションがとりたい！</a:t>
            </a:r>
            <a:endParaRPr lang="en-US" altLang="ja-JP" sz="20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11B308D3-797E-4761-8E87-C493ECD13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3589" y="1929558"/>
            <a:ext cx="8497672" cy="528605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ja-JP" altLang="en-US" sz="9600" dirty="0"/>
              <a:t>受講生の意見</a:t>
            </a:r>
            <a:endParaRPr lang="en-US" altLang="ja-JP" sz="9600" dirty="0"/>
          </a:p>
          <a:p>
            <a:pPr marL="0" indent="0">
              <a:buNone/>
            </a:pPr>
            <a:r>
              <a:rPr kumimoji="1" lang="ja-JP" altLang="en-US" sz="800" dirty="0"/>
              <a:t>　</a:t>
            </a:r>
            <a:endParaRPr kumimoji="1" lang="en-US" altLang="ja-JP" sz="800" dirty="0"/>
          </a:p>
          <a:p>
            <a:pPr marL="0" indent="0">
              <a:buNone/>
            </a:pPr>
            <a:r>
              <a:rPr lang="ja-JP" altLang="en-US" sz="800" dirty="0"/>
              <a:t>　</a:t>
            </a:r>
            <a:endParaRPr lang="en-US" altLang="ja-JP" sz="800" dirty="0"/>
          </a:p>
        </p:txBody>
      </p:sp>
    </p:spTree>
    <p:extLst>
      <p:ext uri="{BB962C8B-B14F-4D97-AF65-F5344CB8AC3E}">
        <p14:creationId xmlns:p14="http://schemas.microsoft.com/office/powerpoint/2010/main" val="1592462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02531DA-9E3A-4541-9D9F-89F8F8CC5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solidFill>
                  <a:srgbClr val="FFFFFF"/>
                </a:solidFill>
              </a:rPr>
              <a:t>制作開始までの経緯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43D1AFF-62EE-465C-BAD3-046490390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9B155EEA-C820-4657-A482-2091797C8AF0}"/>
              </a:ext>
            </a:extLst>
          </p:cNvPr>
          <p:cNvSpPr/>
          <p:nvPr/>
        </p:nvSpPr>
        <p:spPr>
          <a:xfrm>
            <a:off x="6381016" y="2505008"/>
            <a:ext cx="4060845" cy="384302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  <a:ea typeface="メイリオ" panose="020B0604030504040204" pitchFamily="50" charset="-128"/>
              </a:rPr>
              <a:t>受講者同士の</a:t>
            </a:r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  <a:ea typeface="メイリオ" panose="020B0604030504040204" pitchFamily="50" charset="-128"/>
              </a:rPr>
              <a:t>コミュニケーション</a:t>
            </a:r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  <a:p>
            <a:pPr algn="ctr"/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  <a:ea typeface="メイリオ" panose="020B0604030504040204" pitchFamily="50" charset="-128"/>
              </a:rPr>
              <a:t>精神的負担の軽減</a:t>
            </a:r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D6D93A18-F767-4EA4-94A0-8CAAA7C72191}"/>
              </a:ext>
            </a:extLst>
          </p:cNvPr>
          <p:cNvSpPr/>
          <p:nvPr/>
        </p:nvSpPr>
        <p:spPr>
          <a:xfrm>
            <a:off x="1750139" y="2505008"/>
            <a:ext cx="4060845" cy="3843023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  <a:ea typeface="メイリオ" panose="020B0604030504040204" pitchFamily="50" charset="-128"/>
              </a:rPr>
              <a:t>受講者理解の手助け</a:t>
            </a:r>
            <a:endParaRPr kumimoji="1" lang="en-US" altLang="ja-JP" sz="2000" b="1" dirty="0">
              <a:solidFill>
                <a:sysClr val="windowText" lastClr="000000"/>
              </a:solidFill>
              <a:ea typeface="メイリオ" panose="020B0604030504040204" pitchFamily="50" charset="-128"/>
            </a:endParaRPr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BE1D7F5A-6A7B-40C0-A57E-1EEDED3AAFD0}"/>
              </a:ext>
            </a:extLst>
          </p:cNvPr>
          <p:cNvSpPr/>
          <p:nvPr/>
        </p:nvSpPr>
        <p:spPr>
          <a:xfrm>
            <a:off x="4065578" y="2514842"/>
            <a:ext cx="4060845" cy="3843023"/>
          </a:xfrm>
          <a:prstGeom prst="ellipse">
            <a:avLst/>
          </a:prstGeom>
          <a:solidFill>
            <a:srgbClr val="FFFF99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b="1" dirty="0">
                <a:solidFill>
                  <a:schemeClr val="tx1"/>
                </a:solidFill>
                <a:ea typeface="メイリオ" panose="020B0604030504040204" pitchFamily="50" charset="-128"/>
              </a:rPr>
              <a:t>TERACO</a:t>
            </a:r>
            <a:r>
              <a:rPr kumimoji="1" lang="ja-JP" altLang="en-US" sz="2400" b="1" dirty="0">
                <a:solidFill>
                  <a:schemeClr val="tx1"/>
                </a:solidFill>
                <a:ea typeface="メイリオ" panose="020B0604030504040204" pitchFamily="50" charset="-128"/>
              </a:rPr>
              <a:t>に</a:t>
            </a:r>
            <a:endParaRPr kumimoji="1" lang="en-US" altLang="ja-JP" sz="2400" b="1" dirty="0">
              <a:solidFill>
                <a:schemeClr val="tx1"/>
              </a:solidFill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tx1"/>
                </a:solidFill>
                <a:ea typeface="メイリオ" panose="020B0604030504040204" pitchFamily="50" charset="-128"/>
              </a:rPr>
              <a:t>掲示板機能を追加</a:t>
            </a:r>
          </a:p>
        </p:txBody>
      </p:sp>
    </p:spTree>
    <p:extLst>
      <p:ext uri="{BB962C8B-B14F-4D97-AF65-F5344CB8AC3E}">
        <p14:creationId xmlns:p14="http://schemas.microsoft.com/office/powerpoint/2010/main" val="38079888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7 L 0.18997 0.0039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92" y="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18997 0.0039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05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CE7B064-EDF2-4DA1-BA8B-BB5E73B2A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  <a:latin typeface="メイリオ" panose="020B0604030504040204" pitchFamily="50" charset="-128"/>
              </a:rPr>
              <a:t>TERACO</a:t>
            </a:r>
            <a:r>
              <a:rPr kumimoji="1" lang="ja-JP" altLang="en-US" sz="3600" dirty="0">
                <a:solidFill>
                  <a:srgbClr val="FFFFFF"/>
                </a:solidFill>
                <a:latin typeface="メイリオ" panose="020B0604030504040204" pitchFamily="50" charset="-128"/>
              </a:rPr>
              <a:t>って？</a:t>
            </a:r>
          </a:p>
        </p:txBody>
      </p:sp>
      <p:pic>
        <p:nvPicPr>
          <p:cNvPr id="6" name="コンテンツ プレースホルダー 5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E18DB9CF-38C7-4CB7-9C33-3CEC9E9AEE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20" t="11869" r="2836" b="8145"/>
          <a:stretch/>
        </p:blipFill>
        <p:spPr>
          <a:xfrm>
            <a:off x="172278" y="2317695"/>
            <a:ext cx="8547652" cy="4040113"/>
          </a:xfr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93A042-41EF-48F1-A44B-364CF0DB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1093BC2-3887-433D-9BC8-0F167585B3D3}"/>
              </a:ext>
            </a:extLst>
          </p:cNvPr>
          <p:cNvSpPr txBox="1"/>
          <p:nvPr/>
        </p:nvSpPr>
        <p:spPr>
          <a:xfrm>
            <a:off x="9218153" y="3243016"/>
            <a:ext cx="254441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DOJO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受講者用の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HP</a:t>
            </a:r>
          </a:p>
          <a:p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日報提出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zoom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等への参加もこのページから行う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13063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FA06D2-8FF8-4CC4-85BD-BCB6A30D5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7A060C-1090-4A7B-A0C2-50C760596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2122"/>
            <a:ext cx="12192000" cy="1645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328A95-430D-470D-9995-B95DDD25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</a:rPr>
              <a:t>PR</a:t>
            </a:r>
            <a:r>
              <a:rPr kumimoji="1" lang="ja-JP" altLang="en-US" sz="3600" dirty="0">
                <a:solidFill>
                  <a:srgbClr val="FFFFFF"/>
                </a:solidFill>
              </a:rPr>
              <a:t>ポイント①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FC72B4-EFB2-4B77-9194-B9ED4333C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8" y="2286001"/>
            <a:ext cx="8060351" cy="38232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200" dirty="0">
                <a:highlight>
                  <a:srgbClr val="FFFF99"/>
                </a:highlight>
              </a:rPr>
              <a:t>匿名化機能</a:t>
            </a:r>
            <a:endParaRPr kumimoji="1" lang="en-US" altLang="ja-JP" sz="3200" dirty="0">
              <a:highlight>
                <a:srgbClr val="FFFF99"/>
              </a:highlight>
            </a:endParaRPr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en-US" altLang="ja-JP" sz="2400" dirty="0">
                <a:latin typeface="メイリオ" panose="020B0604030504040204" pitchFamily="50" charset="-128"/>
              </a:rPr>
              <a:t>TERACO</a:t>
            </a:r>
            <a:r>
              <a:rPr lang="ja-JP" altLang="en-US" sz="2400" dirty="0"/>
              <a:t>のメールアドレスでログインした上での匿名化</a:t>
            </a: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受講者であることが前提の匿名になる</a:t>
            </a:r>
            <a:endParaRPr kumimoji="1" lang="en-US" altLang="ja-JP" sz="2400" dirty="0"/>
          </a:p>
          <a:p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52CC0D-A871-450D-B08D-C007A90D3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474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縞模様">
  <a:themeElements>
    <a:clrScheme name="縞模様">
      <a:dk1>
        <a:srgbClr val="2C2C2C"/>
      </a:dk1>
      <a:lt1>
        <a:srgbClr val="FFFFFF"/>
      </a:lt1>
      <a:dk2>
        <a:srgbClr val="F56617"/>
      </a:dk2>
      <a:lt2>
        <a:srgbClr val="DDDDDD"/>
      </a:lt2>
      <a:accent1>
        <a:srgbClr val="FFC000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0"/>
      </a:accent6>
      <a:hlink>
        <a:srgbClr val="FF9933"/>
      </a:hlink>
      <a:folHlink>
        <a:srgbClr val="6C606A"/>
      </a:folHlink>
    </a:clrScheme>
    <a:fontScheme name="縞模様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縞模様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B7CF026C-957E-4F4E-893C-D02C23AB631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713</TotalTime>
  <Words>608</Words>
  <Application>Microsoft Office PowerPoint</Application>
  <PresentationFormat>ワイド画面</PresentationFormat>
  <Paragraphs>203</Paragraphs>
  <Slides>25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25</vt:i4>
      </vt:variant>
    </vt:vector>
  </HeadingPairs>
  <TitlesOfParts>
    <vt:vector size="30" baseType="lpstr">
      <vt:lpstr>メイリオ</vt:lpstr>
      <vt:lpstr>游ゴシック</vt:lpstr>
      <vt:lpstr>Corbel</vt:lpstr>
      <vt:lpstr>Wingdings</vt:lpstr>
      <vt:lpstr>縞模様</vt:lpstr>
      <vt:lpstr>研修成果発表</vt:lpstr>
      <vt:lpstr>チームメンバー</vt:lpstr>
      <vt:lpstr>本日の発表の流れ</vt:lpstr>
      <vt:lpstr>本日の発表の流れ</vt:lpstr>
      <vt:lpstr>制作開始までの経緯</vt:lpstr>
      <vt:lpstr>制作開始までの経緯</vt:lpstr>
      <vt:lpstr>制作開始までの経緯</vt:lpstr>
      <vt:lpstr>TERACOって？</vt:lpstr>
      <vt:lpstr>PRポイント①</vt:lpstr>
      <vt:lpstr>PRポイント②</vt:lpstr>
      <vt:lpstr>PRポイント③</vt:lpstr>
      <vt:lpstr>本日の発表の流れ</vt:lpstr>
      <vt:lpstr>チームの目標</vt:lpstr>
      <vt:lpstr>チームの成果</vt:lpstr>
      <vt:lpstr>画面遷移</vt:lpstr>
      <vt:lpstr>本日の発表の流れ</vt:lpstr>
      <vt:lpstr>本日の発表の流れ</vt:lpstr>
      <vt:lpstr>チームリーダー　   深田</vt:lpstr>
      <vt:lpstr>DBA担当　     三田</vt:lpstr>
      <vt:lpstr>構成管理担当　    中村</vt:lpstr>
      <vt:lpstr>発表担当　     福田</vt:lpstr>
      <vt:lpstr>コミュニケーション担当　 高橋</vt:lpstr>
      <vt:lpstr>品質管理担当　    新川</vt:lpstr>
      <vt:lpstr>PowerPoint プレゼンテーション</vt:lpstr>
      <vt:lpstr>謝辞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研修成果発表</dc:title>
  <dc:creator>福田　実央</dc:creator>
  <cp:lastModifiedBy>福田　実央</cp:lastModifiedBy>
  <cp:revision>37</cp:revision>
  <dcterms:created xsi:type="dcterms:W3CDTF">2021-06-22T04:38:40Z</dcterms:created>
  <dcterms:modified xsi:type="dcterms:W3CDTF">2021-06-23T08:44:55Z</dcterms:modified>
</cp:coreProperties>
</file>

<file path=docProps/thumbnail.jpeg>
</file>